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  <a:endParaRPr sz="36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  <a:endParaRPr sz="36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  <a:endParaRPr sz="36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  <a:endParaRPr sz="36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  <a:endParaRPr sz="36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  <a:endParaRPr sz="36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  <a:endParaRPr sz="36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  <a:endParaRPr sz="36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  <a:endParaRPr sz="36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  <a:endParaRPr sz="36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  <a:endParaRPr sz="36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  <a:endParaRPr sz="36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  <a:endParaRPr sz="38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  <a:endParaRPr sz="38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  <a:endParaRPr sz="38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  <a:endParaRPr sz="38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One</a:t>
            </a:r>
            <a:endParaRPr sz="30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Two</a:t>
            </a:r>
            <a:endParaRPr sz="30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Three</a:t>
            </a:r>
            <a:endParaRPr sz="30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Four</a:t>
            </a:r>
            <a:endParaRPr sz="30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  <a:endParaRPr sz="38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  <a:endParaRPr sz="38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  <a:endParaRPr sz="38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  <a:endParaRPr sz="38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  <a:endParaRPr sz="38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  <a:endParaRPr sz="38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  <a:endParaRPr sz="38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  <a:endParaRPr sz="38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4699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9398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14097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8796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23495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28194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32893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37592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4229100" indent="-469900" defTabSz="584200">
        <a:spcBef>
          <a:spcPts val="3000"/>
        </a:spcBef>
        <a:buSzPct val="25000"/>
        <a:buBlip>
          <a:blip r:embed="rId3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8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5.jpeg"/><Relationship Id="rId4" Type="http://schemas.openxmlformats.org/officeDocument/2006/relationships/image" Target="../media/image6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9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77238" y="596089"/>
            <a:ext cx="7728880" cy="5825236"/>
          </a:xfrm>
          <a:prstGeom prst="rect">
            <a:avLst/>
          </a:prstGeom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132946" y="6591300"/>
            <a:ext cx="10464801" cy="1270000"/>
          </a:xfrm>
          <a:prstGeom prst="rect">
            <a:avLst/>
          </a:prstGeom>
        </p:spPr>
        <p:txBody>
          <a:bodyPr/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76">
                <a:solidFill>
                  <a:srgbClr val="3E231A"/>
                </a:solidFill>
              </a:rPr>
              <a:t>(二)流奶與蜜之地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376596" y="8094775"/>
            <a:ext cx="10464800" cy="1460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迦南美地 －以色列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1056806" y="1431214"/>
            <a:ext cx="10464800" cy="3142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spcBef>
                <a:spcPts val="3000"/>
              </a:spcBef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我下來是要救他們脫離 埃及 人的手，領他們出了那地，到美好、寬闊、流奶與蜜之地，就是到 迦南 人、 赫 人、 亞摩利 人、 比利洗 人、 希未 人、 耶布斯 人之地。 (出埃及記 3:8 CUNP-神)</a:t>
            </a:r>
          </a:p>
        </p:txBody>
      </p:sp>
      <p:sp>
        <p:nvSpPr>
          <p:cNvPr id="37" name="Shape 37"/>
          <p:cNvSpPr/>
          <p:nvPr/>
        </p:nvSpPr>
        <p:spPr>
          <a:xfrm>
            <a:off x="934981" y="4766964"/>
            <a:ext cx="11134839" cy="38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ctr"/>
          <a:lstStyle>
            <a:lvl1pPr algn="l">
              <a:spcBef>
                <a:spcPts val="3000"/>
              </a:spcBef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「所以，你們要守我今日所吩咐的一切誡命，使你們膽壯，能以進去，得你們所要得的那地， 並使你們的日子在耶和華向你們列祖起誓、應許給他們和他們後裔的地上得以長久；那是流奶與蜜之地。 (申命記 11:8-9 CUNP-神)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92122" y="5300095"/>
            <a:ext cx="4775200" cy="3098800"/>
          </a:xfrm>
          <a:prstGeom prst="rect">
            <a:avLst/>
          </a:prstGeom>
        </p:spPr>
      </p:pic>
      <p:pic>
        <p:nvPicPr>
          <p:cNvPr id="40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">
            <a:off x="6934586" y="2739212"/>
            <a:ext cx="4775202" cy="4978402"/>
          </a:xfrm>
          <a:prstGeom prst="rect">
            <a:avLst/>
          </a:prstGeom>
        </p:spPr>
      </p:pic>
      <p:sp>
        <p:nvSpPr>
          <p:cNvPr id="41" name="Shape 41"/>
          <p:cNvSpPr/>
          <p:nvPr/>
        </p:nvSpPr>
        <p:spPr>
          <a:xfrm>
            <a:off x="1655922" y="1367566"/>
            <a:ext cx="4790756" cy="3698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民族(總人口810萬)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猶太人 84％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阿拉伯人 13％</a:t>
            </a: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其他 3％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20432" y="1179785"/>
            <a:ext cx="6448504" cy="7188031"/>
          </a:xfrm>
          <a:prstGeom prst="rect">
            <a:avLst/>
          </a:prstGeom>
        </p:spPr>
      </p:pic>
      <p:sp>
        <p:nvSpPr>
          <p:cNvPr id="44" name="Shape 44"/>
          <p:cNvSpPr/>
          <p:nvPr>
            <p:ph type="title"/>
          </p:nvPr>
        </p:nvSpPr>
        <p:spPr>
          <a:xfrm>
            <a:off x="449362" y="635000"/>
            <a:ext cx="5911598" cy="210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以色列鄰國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734457" y="2377785"/>
            <a:ext cx="3341409" cy="5651500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黎巴嫩</a:t>
            </a:r>
            <a:endParaRPr sz="3000">
              <a:solidFill>
                <a:srgbClr val="3E231A"/>
              </a:solidFill>
            </a:endParaRPr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敍利亜</a:t>
            </a:r>
            <a:endParaRPr sz="3000">
              <a:solidFill>
                <a:srgbClr val="3E231A"/>
              </a:solidFill>
            </a:endParaRPr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約旦</a:t>
            </a:r>
            <a:endParaRPr sz="3000">
              <a:solidFill>
                <a:srgbClr val="3E231A"/>
              </a:solidFill>
            </a:endParaRPr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埃及</a:t>
            </a:r>
            <a:endParaRPr sz="3000">
              <a:solidFill>
                <a:srgbClr val="3E231A"/>
              </a:solidFill>
            </a:endParaRPr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巴勒斯坦(？)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176" y="1304975"/>
            <a:ext cx="5663160" cy="8392355"/>
          </a:xfrm>
          <a:prstGeom prst="rect">
            <a:avLst/>
          </a:prstGeom>
        </p:spPr>
      </p:pic>
      <p:pic>
        <p:nvPicPr>
          <p:cNvPr id="48" name="6A78DAD4-39D9-4607-A320-92E73633854B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74118" y="47394"/>
            <a:ext cx="5885858" cy="390283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FBAABD4B-7D7E-46D8-91BE-9A7CC07CEA36-L0-001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77195" y="3279129"/>
            <a:ext cx="5567271" cy="372128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EF352C51-71DB-4667-8335-CDC060008648-L0-001.jpe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045648" y="6651035"/>
            <a:ext cx="5942798" cy="3090255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328071" y="267441"/>
            <a:ext cx="5163369" cy="812801"/>
          </a:xfrm>
          <a:prstGeom prst="rect">
            <a:avLst/>
          </a:prstGeom>
          <a:blipFill>
            <a:blip r:embed="rId6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rPr>
              <a:t>巴勒斯坦自治區圍牆         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96" y="1455373"/>
            <a:ext cx="4573830" cy="7415302"/>
          </a:xfrm>
          <a:prstGeom prst="rect">
            <a:avLst/>
          </a:prstGeom>
        </p:spPr>
      </p:pic>
      <p:pic>
        <p:nvPicPr>
          <p:cNvPr id="54" name="96B28197-E964-4DC1-8E07-B833FB28D03D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76500" y="3085162"/>
            <a:ext cx="7924800" cy="2730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054E6C01-06BE-4C8A-9C3F-4F4A46E8AC5D-L0-001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3290" y="6014021"/>
            <a:ext cx="7696200" cy="2781301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4721315" y="709057"/>
            <a:ext cx="7886957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面積：20,770 平方公里(加州的5%)</a:t>
            </a:r>
          </a:p>
        </p:txBody>
      </p:sp>
      <p:sp>
        <p:nvSpPr>
          <p:cNvPr id="57" name="Shape 57"/>
          <p:cNvSpPr/>
          <p:nvPr/>
        </p:nvSpPr>
        <p:spPr>
          <a:xfrm>
            <a:off x="6077309" y="1534651"/>
            <a:ext cx="5388159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最高：黑門山 2814m</a:t>
            </a: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最低：死海 海平面下396m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xfrm>
            <a:off x="1072034" y="517786"/>
            <a:ext cx="10860732" cy="2291771"/>
          </a:xfrm>
          <a:prstGeom prst="rect">
            <a:avLst/>
          </a:prstGeom>
        </p:spPr>
        <p:txBody>
          <a:bodyPr/>
          <a:lstStyle>
            <a:lvl1pPr algn="l" defTabSz="578358">
              <a:spcBef>
                <a:spcPts val="2900"/>
              </a:spcBef>
              <a:defRPr sz="376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762">
                <a:solidFill>
                  <a:srgbClr val="3E231A"/>
                </a:solidFill>
              </a:rPr>
              <a:t>那時，我們從 約旦河 東兩個 亞摩利 王的手將 亞嫩谷 直到 黑門山 之地奪過來（ (申命記 3:8 CUNP-神)</a:t>
            </a:r>
          </a:p>
        </p:txBody>
      </p:sp>
      <p:sp>
        <p:nvSpPr>
          <p:cNvPr id="60" name="Shape 60"/>
          <p:cNvSpPr/>
          <p:nvPr/>
        </p:nvSpPr>
        <p:spPr>
          <a:xfrm>
            <a:off x="678831" y="2779279"/>
            <a:ext cx="11175065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瑪拿西 半支派的人住在那地。從 巴珊 延到 巴力‧黑們 、 示尼珥 與 黑門山 。 (歷代志上 5:23 CUNP-神)</a:t>
            </a:r>
          </a:p>
        </p:txBody>
      </p:sp>
      <p:sp>
        <p:nvSpPr>
          <p:cNvPr id="61" name="Shape 61"/>
          <p:cNvSpPr/>
          <p:nvPr/>
        </p:nvSpPr>
        <p:spPr>
          <a:xfrm>
            <a:off x="889325" y="4585327"/>
            <a:ext cx="11226150" cy="1537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又好比 黑門 的甘露降在 錫安山 ； 因為在那裏有耶和華所命定的福， 就是永遠的生命。 (詩篇 133:3 CUNP-神)</a:t>
            </a:r>
          </a:p>
        </p:txBody>
      </p:sp>
      <p:sp>
        <p:nvSpPr>
          <p:cNvPr id="62" name="Shape 62"/>
          <p:cNvSpPr/>
          <p:nvPr/>
        </p:nvSpPr>
        <p:spPr>
          <a:xfrm>
            <a:off x="1061019" y="6604569"/>
            <a:ext cx="11156870" cy="2262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與 約旦河 東邊的 亞拉巴 ，直到 基尼烈海 ，又到 亞拉巴 的海，就是 鹽海 ，通 伯‧耶西末 的路，以及南方，直到 毗斯迦 的山根。 (約書亞記 12:3 CUNP-神)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813468" y="746927"/>
            <a:ext cx="11377862" cy="3927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因為耶和華－你神領你進入美地，那地有河，有泉，有源，從山谷中流出水來。 那地有小麥、大麥、葡萄樹、無花果樹、石榴樹、橄欖樹，和蜜。 你在那地不缺食物，一無所缺。那地的石頭是鐵，山內可以挖銅。 你吃得飽足，就要稱頌耶和華－你的神，因他將那美地賜給你了。」 (申命記 8:7-10 CUNP-神)</a:t>
            </a:r>
          </a:p>
        </p:txBody>
      </p:sp>
      <p:pic>
        <p:nvPicPr>
          <p:cNvPr id="65" name="ABE95BC2-CBA2-47D8-A8C6-26D077E33C83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66920" y="7144430"/>
            <a:ext cx="5020759" cy="18677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DD43F860-24D3-4CA6-A34A-167D63ECEDEA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9487" y="4754622"/>
            <a:ext cx="5606474" cy="43618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2A3A6881-FB2F-4064-82BD-859580D24289-L0-001.png"/>
          <p:cNvPicPr/>
          <p:nvPr/>
        </p:nvPicPr>
        <p:blipFill>
          <a:blip r:embed="rId2">
            <a:extLst/>
          </a:blip>
          <a:srcRect l="18248" t="750" r="1320" b="3546"/>
          <a:stretch>
            <a:fillRect/>
          </a:stretch>
        </p:blipFill>
        <p:spPr>
          <a:xfrm>
            <a:off x="1467324" y="884104"/>
            <a:ext cx="5090165" cy="8263834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3A43DC7F-BD84-47E2-ACCB-65A9AD9501C8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00597" y="901619"/>
            <a:ext cx="5026180" cy="82287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xfrm>
            <a:off x="3559374" y="183020"/>
            <a:ext cx="6495241" cy="929124"/>
          </a:xfrm>
          <a:prstGeom prst="rect">
            <a:avLst/>
          </a:prstGeom>
          <a:gradFill>
            <a:gsLst>
              <a:gs pos="0">
                <a:srgbClr val="817055"/>
              </a:gs>
              <a:gs pos="100000">
                <a:srgbClr val="352A18"/>
              </a:gs>
            </a:gsLst>
            <a:lin ang="5400000"/>
          </a:gradFill>
        </p:spPr>
        <p:txBody>
          <a:bodyPr/>
          <a:lstStyle>
            <a:lvl1pPr>
              <a:defRPr sz="34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rPr>
              <a:t>以色列十二支派</a:t>
            </a:r>
          </a:p>
        </p:txBody>
      </p:sp>
      <p:sp>
        <p:nvSpPr>
          <p:cNvPr id="72" name="Shape 72"/>
          <p:cNvSpPr/>
          <p:nvPr/>
        </p:nvSpPr>
        <p:spPr>
          <a:xfrm>
            <a:off x="742232" y="1805745"/>
            <a:ext cx="8911326" cy="7525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流便，新譯為呂便（Reuben）：雅各的長子，利亚所生。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西緬（Simeon）：雅各次子，利亚所生。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利未（Levi）：雅各三子，利亚所生。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犹大（Judah）：雅各四子，利亚所生，職業為法官。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但（Dan）：雅各五子，辟拉所生。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拿弗他利（Naphtali）：雅各六子，辟拉所生。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迦得（Gad）：雅各七子，悉帕所生。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亞设（Asher）：雅各八子，悉帕所生。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以萨迦（Issachar）：雅各九子，利亚所生。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西布伦（Zebulun）：雅各十子，利亚所生。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以法蓮（Ephraim）半支派：約瑟次子。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瑪拿西（Manasseh）半支派：約瑟長子。</a:t>
            </a:r>
            <a:endParaRPr sz="27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E231A"/>
                </a:solidFill>
              </a:rPr>
              <a:t>便雅憫（Benjamin）：雅各十二子，拉结所生。。</a:t>
            </a:r>
            <a:endParaRPr sz="2700">
              <a:solidFill>
                <a:srgbClr val="3E231A"/>
              </a:solidFill>
            </a:endParaRPr>
          </a:p>
        </p:txBody>
      </p:sp>
      <p:pic>
        <p:nvPicPr>
          <p:cNvPr id="73" name="2A3A6881-FB2F-4064-82BD-859580D24289-L0-001.png"/>
          <p:cNvPicPr/>
          <p:nvPr/>
        </p:nvPicPr>
        <p:blipFill>
          <a:blip r:embed="rId2">
            <a:extLst/>
          </a:blip>
          <a:srcRect l="18248" t="750" r="1320" b="3546"/>
          <a:stretch>
            <a:fillRect/>
          </a:stretch>
        </p:blipFill>
        <p:spPr>
          <a:xfrm>
            <a:off x="8856210" y="3051277"/>
            <a:ext cx="3971906" cy="644835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Table 75"/>
          <p:cNvGraphicFramePr/>
          <p:nvPr/>
        </p:nvGraphicFramePr>
        <p:xfrm>
          <a:off x="1269999" y="2337268"/>
          <a:ext cx="10477502" cy="509176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488267"/>
                <a:gridCol w="3488267"/>
                <a:gridCol w="3488267"/>
              </a:tblGrid>
              <a:tr h="725580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科威特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$70785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725580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沙烏地阿拉伯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$51779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725580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33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以色列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$32717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725580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56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和比亞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$20681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725580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86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約旦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$11639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725580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96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埃及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$10870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725580"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131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敍利亞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3E231A"/>
                          </a:solidFill>
                        </a:rPr>
                        <a:t>$5100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76" name="Shape 76"/>
          <p:cNvSpPr/>
          <p:nvPr/>
        </p:nvSpPr>
        <p:spPr>
          <a:xfrm>
            <a:off x="2998827" y="997159"/>
            <a:ext cx="7250795" cy="9779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5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5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rPr>
              <a:t>   2013 各人平均國內生產值   </a:t>
            </a:r>
          </a:p>
        </p:txBody>
      </p:sp>
      <p:sp>
        <p:nvSpPr>
          <p:cNvPr id="77" name="Shape 77"/>
          <p:cNvSpPr/>
          <p:nvPr/>
        </p:nvSpPr>
        <p:spPr>
          <a:xfrm>
            <a:off x="7676251" y="7647663"/>
            <a:ext cx="4398320" cy="434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231A"/>
                </a:solidFill>
              </a:rPr>
              <a:t>國際貨幣基金組織</a:t>
            </a:r>
          </a:p>
        </p:txBody>
      </p:sp>
      <p:sp>
        <p:nvSpPr>
          <p:cNvPr id="78" name="Shape 78"/>
          <p:cNvSpPr/>
          <p:nvPr/>
        </p:nvSpPr>
        <p:spPr>
          <a:xfrm>
            <a:off x="4935581" y="8307620"/>
            <a:ext cx="6710173" cy="81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US 10-$53001     China 88-$11868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AEBE8B8E-42C7-4F96-9AD2-5A2127A91BB8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5540" y="1017405"/>
            <a:ext cx="7611442" cy="2102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59F179E4-288C-4D2F-8A5B-33886170B374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9229" y="3458816"/>
            <a:ext cx="11226341" cy="540735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82"/>
          <p:cNvSpPr/>
          <p:nvPr/>
        </p:nvSpPr>
        <p:spPr>
          <a:xfrm>
            <a:off x="9062345" y="2396966"/>
            <a:ext cx="2937125" cy="55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優良品質</a:t>
            </a:r>
          </a:p>
        </p:txBody>
      </p:sp>
      <p:sp>
        <p:nvSpPr>
          <p:cNvPr id="83" name="Shape 83"/>
          <p:cNvSpPr/>
          <p:nvPr/>
        </p:nvSpPr>
        <p:spPr>
          <a:xfrm>
            <a:off x="9073620" y="1361257"/>
            <a:ext cx="2937126" cy="55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以色列觀光局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1055127" y="2306344"/>
            <a:ext cx="10894546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從今以後，人都不要攪擾我，因為我身上帶著耶穌的印記。 (加拉太書 6:17 CUNP-神)</a:t>
            </a:r>
          </a:p>
        </p:txBody>
      </p:sp>
      <p:sp>
        <p:nvSpPr>
          <p:cNvPr id="86" name="Shape 86"/>
          <p:cNvSpPr/>
          <p:nvPr/>
        </p:nvSpPr>
        <p:spPr>
          <a:xfrm>
            <a:off x="1048510" y="4171728"/>
            <a:ext cx="10907779" cy="2262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你們既聽見真理的道，就是那叫你們得救的福音，也 信了 基督，既然信他，就受了所應許的聖靈為印記。 (以弗所書 1:13 CUNP-神)</a:t>
            </a:r>
          </a:p>
        </p:txBody>
      </p:sp>
      <p:sp>
        <p:nvSpPr>
          <p:cNvPr id="87" name="Shape 87"/>
          <p:cNvSpPr/>
          <p:nvPr/>
        </p:nvSpPr>
        <p:spPr>
          <a:xfrm>
            <a:off x="1587072" y="7017044"/>
            <a:ext cx="10262974" cy="13081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7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7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rPr>
              <a:t>聖靈所結的果子，就是仁愛、喜樂、和平、忍耐、恩慈、良善、信實、 (加拉太書 5:22 CUNP-神)</a:t>
            </a:r>
          </a:p>
        </p:txBody>
      </p:sp>
      <p:sp>
        <p:nvSpPr>
          <p:cNvPr id="88" name="Shape 88"/>
          <p:cNvSpPr/>
          <p:nvPr/>
        </p:nvSpPr>
        <p:spPr>
          <a:xfrm>
            <a:off x="2027184" y="758968"/>
            <a:ext cx="9382749" cy="964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優良品質基督徒的印記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7" grpId="1"/>
    </p:bld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